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355" r:id="rId3"/>
    <p:sldId id="351" r:id="rId4"/>
    <p:sldId id="356" r:id="rId5"/>
    <p:sldId id="357" r:id="rId6"/>
    <p:sldId id="359" r:id="rId7"/>
    <p:sldId id="3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D47CC-5091-424F-B11C-4A4B691B54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F32DBC-B50A-4EA5-8FF0-689E933CF8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64E094-3E65-41D5-9D34-1551AD489783}"/>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5" name="Footer Placeholder 4">
            <a:extLst>
              <a:ext uri="{FF2B5EF4-FFF2-40B4-BE49-F238E27FC236}">
                <a16:creationId xmlns:a16="http://schemas.microsoft.com/office/drawing/2014/main" id="{D9B27D60-C016-4886-B5F3-0B2B9C89A6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8A8701-5E8F-48FC-9AB9-D1F87769029F}"/>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305757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5A7ED-EDF7-49A3-8EAD-F673637B18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9061CE-B490-4622-99B9-C62A6D341F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C28E9-2211-492B-9D50-2F1BBB463F41}"/>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5" name="Footer Placeholder 4">
            <a:extLst>
              <a:ext uri="{FF2B5EF4-FFF2-40B4-BE49-F238E27FC236}">
                <a16:creationId xmlns:a16="http://schemas.microsoft.com/office/drawing/2014/main" id="{4E26C5C9-FE23-4532-A840-E079AC070C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D0D48B-CA0A-4A33-B1E6-325C157F5936}"/>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2435860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AACC-143F-4C78-AAA4-65D8A3F25D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9C46A8-4651-461C-8364-14CA39820D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F58977-A923-4CDA-B69D-EB635F667885}"/>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5" name="Footer Placeholder 4">
            <a:extLst>
              <a:ext uri="{FF2B5EF4-FFF2-40B4-BE49-F238E27FC236}">
                <a16:creationId xmlns:a16="http://schemas.microsoft.com/office/drawing/2014/main" id="{28D04883-86BA-4031-9C93-08F60FFEE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43614-C139-43AD-B32B-F4C27D9C125D}"/>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716173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FB2F4-1B35-4464-B8A0-1130405A59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703C22-66C6-40D7-92FD-D923F4CEF9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BAEDDC-3D55-4AAA-ADA2-65B6D9DEC5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DA920D-D615-4828-9139-A2890EB7EA6B}"/>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6" name="Footer Placeholder 5">
            <a:extLst>
              <a:ext uri="{FF2B5EF4-FFF2-40B4-BE49-F238E27FC236}">
                <a16:creationId xmlns:a16="http://schemas.microsoft.com/office/drawing/2014/main" id="{CBCCBFC4-A732-4BF8-BC52-3460622F9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B64137-DE21-4D15-98C6-EB13D96090BD}"/>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1738047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8C299-0F51-46CC-B4E1-EB37A6C9A0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1EB1E4-0E56-4D20-80AA-67A2885716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E4A278-808A-4839-AD84-24135A7DDE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F97E58-9EAA-45BE-BCB9-BAE6AA3723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C26F3D-720F-4883-8A76-CB1280540C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6CC36D-C0B3-41B7-BD3A-5D1644811892}"/>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8" name="Footer Placeholder 7">
            <a:extLst>
              <a:ext uri="{FF2B5EF4-FFF2-40B4-BE49-F238E27FC236}">
                <a16:creationId xmlns:a16="http://schemas.microsoft.com/office/drawing/2014/main" id="{DF376E44-9930-4A85-B488-9267C69C2E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6E07BC-9CE2-4A59-8809-2A39F18A4506}"/>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798478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619BC-2FB1-4D4B-8E2B-CD69239DC2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192845-B61A-42E0-AF62-8270376C8391}"/>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4" name="Footer Placeholder 3">
            <a:extLst>
              <a:ext uri="{FF2B5EF4-FFF2-40B4-BE49-F238E27FC236}">
                <a16:creationId xmlns:a16="http://schemas.microsoft.com/office/drawing/2014/main" id="{836D87CD-E3D4-4986-BD96-DE8B0AB301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7FB143-1397-4DBE-BDB1-44C2C705124E}"/>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3499678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7C99FB-71BC-42A8-9DE0-F454A577B7C2}"/>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3" name="Footer Placeholder 2">
            <a:extLst>
              <a:ext uri="{FF2B5EF4-FFF2-40B4-BE49-F238E27FC236}">
                <a16:creationId xmlns:a16="http://schemas.microsoft.com/office/drawing/2014/main" id="{57A34376-B198-46E4-9DA6-482FBF0919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8AE553-50B3-41D8-A70B-982F9CF6666A}"/>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1774697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F782-42F4-4D94-92A7-3BBCDA25BB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8B6AD7-A128-48E1-B85D-D68403349D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17B260-D850-41D2-B25C-F7D3E80EC3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312BD4-D3E4-4A8B-9BAE-34D6C18D305E}"/>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6" name="Footer Placeholder 5">
            <a:extLst>
              <a:ext uri="{FF2B5EF4-FFF2-40B4-BE49-F238E27FC236}">
                <a16:creationId xmlns:a16="http://schemas.microsoft.com/office/drawing/2014/main" id="{98D9D163-A88C-41B8-8E2D-776FEC8EF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D73B8A-7C49-4505-8C08-681C64BF21D3}"/>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119253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98357-7C78-4E46-97E5-C68DD2059C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1A2CD4-ABAD-4928-AA89-6038136CF3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60AA97-A350-4DBF-A3D9-52FD47B2CC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BFC550-6C84-425A-90B3-E2AE5C1CE16F}"/>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6" name="Footer Placeholder 5">
            <a:extLst>
              <a:ext uri="{FF2B5EF4-FFF2-40B4-BE49-F238E27FC236}">
                <a16:creationId xmlns:a16="http://schemas.microsoft.com/office/drawing/2014/main" id="{E9547E06-9D30-41C5-ADD4-E4AA8C9BC9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26E804-A110-48C2-930B-80B34EF0170C}"/>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2161383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B2AE-828D-41AB-9D61-E368D62C6F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DF4380-1605-42C1-85DE-5775917809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82FAA-82DE-45CF-BA3E-08FCFDB7C244}"/>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5" name="Footer Placeholder 4">
            <a:extLst>
              <a:ext uri="{FF2B5EF4-FFF2-40B4-BE49-F238E27FC236}">
                <a16:creationId xmlns:a16="http://schemas.microsoft.com/office/drawing/2014/main" id="{17DAD12E-04C2-4E2D-B9C9-58B3F24289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70DD71-3827-478A-84E3-4478E465F594}"/>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151437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89C6FF-E042-4324-A788-A51280F931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4E32DF-780D-43FB-B3B7-71C1D66240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91922E-D6F5-4E87-81D7-09EEA380C695}"/>
              </a:ext>
            </a:extLst>
          </p:cNvPr>
          <p:cNvSpPr>
            <a:spLocks noGrp="1"/>
          </p:cNvSpPr>
          <p:nvPr>
            <p:ph type="dt" sz="half" idx="10"/>
          </p:nvPr>
        </p:nvSpPr>
        <p:spPr/>
        <p:txBody>
          <a:bodyPr/>
          <a:lstStyle/>
          <a:p>
            <a:fld id="{C39B74FD-696B-4730-B06C-94BA02D76A8A}" type="datetimeFigureOut">
              <a:rPr lang="en-US" smtClean="0"/>
              <a:t>8/25/2021</a:t>
            </a:fld>
            <a:endParaRPr lang="en-US"/>
          </a:p>
        </p:txBody>
      </p:sp>
      <p:sp>
        <p:nvSpPr>
          <p:cNvPr id="5" name="Footer Placeholder 4">
            <a:extLst>
              <a:ext uri="{FF2B5EF4-FFF2-40B4-BE49-F238E27FC236}">
                <a16:creationId xmlns:a16="http://schemas.microsoft.com/office/drawing/2014/main" id="{0613B194-F8F9-430E-B3D3-A1D361A590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33C2EF-F834-4F6E-9877-49D98C192150}"/>
              </a:ext>
            </a:extLst>
          </p:cNvPr>
          <p:cNvSpPr>
            <a:spLocks noGrp="1"/>
          </p:cNvSpPr>
          <p:nvPr>
            <p:ph type="sldNum" sz="quarter" idx="12"/>
          </p:nvPr>
        </p:nvSpPr>
        <p:spPr/>
        <p:txBody>
          <a:bodyPr/>
          <a:lstStyle/>
          <a:p>
            <a:fld id="{CE31F93B-64B7-469D-9608-0C43892B062E}" type="slidenum">
              <a:rPr lang="en-US" smtClean="0"/>
              <a:t>‹#›</a:t>
            </a:fld>
            <a:endParaRPr lang="en-US"/>
          </a:p>
        </p:txBody>
      </p:sp>
    </p:spTree>
    <p:extLst>
      <p:ext uri="{BB962C8B-B14F-4D97-AF65-F5344CB8AC3E}">
        <p14:creationId xmlns:p14="http://schemas.microsoft.com/office/powerpoint/2010/main" val="3625698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6C8586-12BC-4A94-A782-5F5A3874B4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FBDDA3-FCA2-4EC7-83CF-88D26AEEE3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31A5A-ACC6-48F5-BE8B-2E1523A52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B74FD-696B-4730-B06C-94BA02D76A8A}" type="datetimeFigureOut">
              <a:rPr lang="en-US" smtClean="0"/>
              <a:t>8/25/2021</a:t>
            </a:fld>
            <a:endParaRPr lang="en-US"/>
          </a:p>
        </p:txBody>
      </p:sp>
      <p:sp>
        <p:nvSpPr>
          <p:cNvPr id="5" name="Footer Placeholder 4">
            <a:extLst>
              <a:ext uri="{FF2B5EF4-FFF2-40B4-BE49-F238E27FC236}">
                <a16:creationId xmlns:a16="http://schemas.microsoft.com/office/drawing/2014/main" id="{6C41A866-DFF0-44C2-A552-16FB7B6AEB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7CCBCD-932D-43D7-85AB-8144616E68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1F93B-64B7-469D-9608-0C43892B062E}" type="slidenum">
              <a:rPr lang="en-US" smtClean="0"/>
              <a:t>‹#›</a:t>
            </a:fld>
            <a:endParaRPr lang="en-US"/>
          </a:p>
        </p:txBody>
      </p:sp>
    </p:spTree>
    <p:extLst>
      <p:ext uri="{BB962C8B-B14F-4D97-AF65-F5344CB8AC3E}">
        <p14:creationId xmlns:p14="http://schemas.microsoft.com/office/powerpoint/2010/main" val="152943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ewagne@gmail.com"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48-570C-4953-ABF2-B273523881A2}"/>
              </a:ext>
            </a:extLst>
          </p:cNvPr>
          <p:cNvSpPr>
            <a:spLocks noGrp="1"/>
          </p:cNvSpPr>
          <p:nvPr>
            <p:ph type="ctrTitle"/>
          </p:nvPr>
        </p:nvSpPr>
        <p:spPr>
          <a:xfrm>
            <a:off x="1235434" y="2628900"/>
            <a:ext cx="10956566" cy="1600200"/>
          </a:xfrm>
        </p:spPr>
        <p:txBody>
          <a:bodyPr>
            <a:noAutofit/>
          </a:bodyPr>
          <a:lstStyle/>
          <a:p>
            <a:r>
              <a:rPr lang="en-US" sz="4400" b="1" dirty="0">
                <a:latin typeface="+mn-lt"/>
              </a:rPr>
              <a:t>Managing the Sidelines</a:t>
            </a:r>
            <a:br>
              <a:rPr lang="en-US" sz="4400" b="1" dirty="0">
                <a:latin typeface="+mn-lt"/>
              </a:rPr>
            </a:br>
            <a:br>
              <a:rPr lang="en-US" sz="4400" b="1" dirty="0">
                <a:latin typeface="+mn-lt"/>
              </a:rPr>
            </a:br>
            <a:r>
              <a:rPr lang="en-US" sz="2800" dirty="0">
                <a:latin typeface="+mn-lt"/>
              </a:rPr>
              <a:t>References: </a:t>
            </a:r>
            <a:br>
              <a:rPr lang="en-US" sz="2800" dirty="0">
                <a:latin typeface="+mn-lt"/>
              </a:rPr>
            </a:br>
            <a:r>
              <a:rPr lang="en-US" sz="2800" dirty="0">
                <a:latin typeface="+mn-lt"/>
              </a:rPr>
              <a:t>NFHS 2021 Football Rules Book</a:t>
            </a:r>
            <a:br>
              <a:rPr lang="en-US" sz="2800" dirty="0">
                <a:latin typeface="+mn-lt"/>
              </a:rPr>
            </a:br>
            <a:r>
              <a:rPr lang="en-US" sz="2800" dirty="0">
                <a:latin typeface="+mn-lt"/>
              </a:rPr>
              <a:t>NFSH 2021 Football Case Book</a:t>
            </a:r>
            <a:br>
              <a:rPr lang="en-US" sz="2800" dirty="0">
                <a:latin typeface="+mn-lt"/>
              </a:rPr>
            </a:br>
            <a:r>
              <a:rPr lang="en-US" sz="2800" dirty="0">
                <a:latin typeface="+mn-lt"/>
              </a:rPr>
              <a:t>Football Officiating Mechanics Illustrated, NMOA 2020 (4 Person Crews)</a:t>
            </a:r>
            <a:br>
              <a:rPr lang="en-US" sz="2800" dirty="0">
                <a:latin typeface="+mn-lt"/>
              </a:rPr>
            </a:br>
            <a:r>
              <a:rPr lang="en-US" sz="2800" dirty="0">
                <a:latin typeface="Times New Roman" panose="02020603050405020304" pitchFamily="18" charset="0"/>
                <a:cs typeface="Times New Roman" panose="02020603050405020304" pitchFamily="18" charset="0"/>
              </a:rPr>
              <a:t>High School Football Rules Simplified &amp; Illustrated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Redding Study Guide to NFHS Football Rules 2019</a:t>
            </a:r>
            <a:br>
              <a:rPr lang="en-US" sz="2800" dirty="0">
                <a:latin typeface="Times New Roman" panose="02020603050405020304" pitchFamily="18" charset="0"/>
                <a:cs typeface="Times New Roman" panose="02020603050405020304" pitchFamily="18" charset="0"/>
              </a:rPr>
            </a:br>
            <a:endParaRPr lang="en-US" sz="2800" dirty="0">
              <a:latin typeface="+mn-lt"/>
            </a:endParaRPr>
          </a:p>
        </p:txBody>
      </p:sp>
      <p:pic>
        <p:nvPicPr>
          <p:cNvPr id="4" name="Picture 3">
            <a:extLst>
              <a:ext uri="{FF2B5EF4-FFF2-40B4-BE49-F238E27FC236}">
                <a16:creationId xmlns:a16="http://schemas.microsoft.com/office/drawing/2014/main" id="{7EB02335-6944-43E4-ADF7-3EBB6745B1F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7580" y="251460"/>
            <a:ext cx="2087880" cy="1600200"/>
          </a:xfrm>
          <a:prstGeom prst="rect">
            <a:avLst/>
          </a:prstGeom>
        </p:spPr>
      </p:pic>
      <p:sp>
        <p:nvSpPr>
          <p:cNvPr id="5" name="TextBox 4">
            <a:extLst>
              <a:ext uri="{FF2B5EF4-FFF2-40B4-BE49-F238E27FC236}">
                <a16:creationId xmlns:a16="http://schemas.microsoft.com/office/drawing/2014/main" id="{A2972F7C-5CD8-40F4-80CA-A238D8C58456}"/>
              </a:ext>
            </a:extLst>
          </p:cNvPr>
          <p:cNvSpPr txBox="1"/>
          <p:nvPr/>
        </p:nvSpPr>
        <p:spPr>
          <a:xfrm>
            <a:off x="883920" y="3803211"/>
            <a:ext cx="10424160" cy="2769989"/>
          </a:xfrm>
          <a:prstGeom prst="rect">
            <a:avLst/>
          </a:prstGeom>
          <a:noFill/>
        </p:spPr>
        <p:txBody>
          <a:bodyPr wrap="square" rtlCol="0">
            <a:spAutoFit/>
          </a:bodyPr>
          <a:lstStyle/>
          <a:p>
            <a:endParaRPr lang="en-US" sz="2800" b="1" dirty="0">
              <a:solidFill>
                <a:srgbClr val="000000"/>
              </a:solidFill>
              <a:effectLst/>
              <a:latin typeface="Times New Roman" panose="02020603050405020304" pitchFamily="18" charset="0"/>
              <a:ea typeface="Calibri" panose="020F0502020204030204" pitchFamily="34" charset="0"/>
            </a:endParaRPr>
          </a:p>
          <a:p>
            <a:r>
              <a:rPr lang="en-US" sz="2800" b="1" dirty="0">
                <a:solidFill>
                  <a:srgbClr val="000000"/>
                </a:solidFill>
                <a:latin typeface="Times New Roman" panose="02020603050405020304" pitchFamily="18" charset="0"/>
                <a:ea typeface="Calibri" panose="020F0502020204030204" pitchFamily="34" charset="0"/>
              </a:rPr>
              <a:t>Steve Wagner</a:t>
            </a:r>
          </a:p>
          <a:p>
            <a:r>
              <a:rPr lang="en-US" sz="2800" b="1" dirty="0">
                <a:solidFill>
                  <a:srgbClr val="000000"/>
                </a:solidFill>
                <a:effectLst/>
                <a:latin typeface="Times New Roman" panose="02020603050405020304" pitchFamily="18" charset="0"/>
                <a:ea typeface="Calibri" panose="020F0502020204030204" pitchFamily="34" charset="0"/>
                <a:hlinkClick r:id="rId3"/>
              </a:rPr>
              <a:t>sewagne@gmail.com</a:t>
            </a:r>
            <a:endParaRPr lang="en-US" sz="2800" b="1" dirty="0">
              <a:solidFill>
                <a:srgbClr val="000000"/>
              </a:solidFill>
              <a:effectLst/>
              <a:latin typeface="Times New Roman" panose="02020603050405020304" pitchFamily="18" charset="0"/>
              <a:ea typeface="Calibri" panose="020F0502020204030204" pitchFamily="34" charset="0"/>
            </a:endParaRPr>
          </a:p>
          <a:p>
            <a:r>
              <a:rPr lang="en-US" sz="2800" b="1" dirty="0">
                <a:solidFill>
                  <a:srgbClr val="000000"/>
                </a:solidFill>
                <a:latin typeface="Times New Roman" panose="02020603050405020304" pitchFamily="18" charset="0"/>
                <a:ea typeface="Calibri" panose="020F0502020204030204" pitchFamily="34" charset="0"/>
              </a:rPr>
              <a:t>505-400-6384</a:t>
            </a:r>
            <a:endParaRPr lang="en-US" sz="2800" dirty="0">
              <a:solidFill>
                <a:srgbClr val="000000"/>
              </a:solidFill>
              <a:effectLst/>
              <a:latin typeface="Times New Roman" panose="02020603050405020304" pitchFamily="18" charset="0"/>
              <a:ea typeface="Calibri" panose="020F0502020204030204" pitchFamily="34" charset="0"/>
            </a:endParaRPr>
          </a:p>
          <a:p>
            <a:pPr marL="0" marR="0" algn="ctr">
              <a:spcBef>
                <a:spcPts val="0"/>
              </a:spcBef>
              <a:spcAft>
                <a:spcPts val="0"/>
              </a:spcAft>
            </a:pPr>
            <a:endParaRPr lang="en-US" b="1" dirty="0">
              <a:solidFill>
                <a:srgbClr val="FF0000"/>
              </a:solidFill>
              <a:latin typeface="Times New Roman" panose="02020603050405020304" pitchFamily="18" charset="0"/>
              <a:ea typeface="Calibri" panose="020F0502020204030204" pitchFamily="34" charset="0"/>
            </a:endParaRPr>
          </a:p>
          <a:p>
            <a:endParaRPr lang="en-US" sz="4400" dirty="0"/>
          </a:p>
        </p:txBody>
      </p:sp>
    </p:spTree>
    <p:extLst>
      <p:ext uri="{BB962C8B-B14F-4D97-AF65-F5344CB8AC3E}">
        <p14:creationId xmlns:p14="http://schemas.microsoft.com/office/powerpoint/2010/main" val="2314859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48-570C-4953-ABF2-B273523881A2}"/>
              </a:ext>
            </a:extLst>
          </p:cNvPr>
          <p:cNvSpPr>
            <a:spLocks noGrp="1"/>
          </p:cNvSpPr>
          <p:nvPr>
            <p:ph type="ctrTitle"/>
          </p:nvPr>
        </p:nvSpPr>
        <p:spPr>
          <a:xfrm>
            <a:off x="632460" y="219272"/>
            <a:ext cx="11424692" cy="436712"/>
          </a:xfrm>
        </p:spPr>
        <p:txBody>
          <a:bodyPr>
            <a:noAutofit/>
          </a:bodyPr>
          <a:lstStyle/>
          <a:p>
            <a:r>
              <a:rPr lang="en-US" sz="3600" b="1" dirty="0">
                <a:latin typeface="TimesNewRomanPS-BoldMT"/>
              </a:rPr>
              <a:t>Field Diagram</a:t>
            </a:r>
            <a:endParaRPr lang="en-US" sz="2800" dirty="0">
              <a:latin typeface="+mn-lt"/>
            </a:endParaRPr>
          </a:p>
        </p:txBody>
      </p:sp>
      <p:pic>
        <p:nvPicPr>
          <p:cNvPr id="4" name="Picture 3">
            <a:extLst>
              <a:ext uri="{FF2B5EF4-FFF2-40B4-BE49-F238E27FC236}">
                <a16:creationId xmlns:a16="http://schemas.microsoft.com/office/drawing/2014/main" id="{7EB02335-6944-43E4-ADF7-3EBB6745B1F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4848" y="50812"/>
            <a:ext cx="2087880" cy="1600200"/>
          </a:xfrm>
          <a:prstGeom prst="rect">
            <a:avLst/>
          </a:prstGeom>
        </p:spPr>
      </p:pic>
      <p:pic>
        <p:nvPicPr>
          <p:cNvPr id="5" name="Picture 4">
            <a:extLst>
              <a:ext uri="{FF2B5EF4-FFF2-40B4-BE49-F238E27FC236}">
                <a16:creationId xmlns:a16="http://schemas.microsoft.com/office/drawing/2014/main" id="{2E70A098-C91F-4D46-9364-7B0531980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652" y="592801"/>
            <a:ext cx="4159765" cy="6265199"/>
          </a:xfrm>
          <a:prstGeom prst="rect">
            <a:avLst/>
          </a:prstGeom>
        </p:spPr>
      </p:pic>
    </p:spTree>
    <p:extLst>
      <p:ext uri="{BB962C8B-B14F-4D97-AF65-F5344CB8AC3E}">
        <p14:creationId xmlns:p14="http://schemas.microsoft.com/office/powerpoint/2010/main" val="549049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48-570C-4953-ABF2-B273523881A2}"/>
              </a:ext>
            </a:extLst>
          </p:cNvPr>
          <p:cNvSpPr>
            <a:spLocks noGrp="1"/>
          </p:cNvSpPr>
          <p:nvPr>
            <p:ph type="ctrTitle"/>
          </p:nvPr>
        </p:nvSpPr>
        <p:spPr>
          <a:xfrm>
            <a:off x="433529" y="201876"/>
            <a:ext cx="11424692" cy="707831"/>
          </a:xfrm>
        </p:spPr>
        <p:txBody>
          <a:bodyPr>
            <a:noAutofit/>
          </a:bodyPr>
          <a:lstStyle/>
          <a:p>
            <a:r>
              <a:rPr lang="en-US" sz="3600" b="1" dirty="0">
                <a:latin typeface="TimesNewRomanPS-BoldMT"/>
              </a:rPr>
              <a:t>Team Box and Coaches Area</a:t>
            </a:r>
            <a:endParaRPr lang="en-US" sz="2800" dirty="0">
              <a:latin typeface="+mn-lt"/>
            </a:endParaRPr>
          </a:p>
        </p:txBody>
      </p:sp>
      <p:pic>
        <p:nvPicPr>
          <p:cNvPr id="4" name="Picture 3">
            <a:extLst>
              <a:ext uri="{FF2B5EF4-FFF2-40B4-BE49-F238E27FC236}">
                <a16:creationId xmlns:a16="http://schemas.microsoft.com/office/drawing/2014/main" id="{7EB02335-6944-43E4-ADF7-3EBB6745B1F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4848" y="50812"/>
            <a:ext cx="2087880" cy="1600200"/>
          </a:xfrm>
          <a:prstGeom prst="rect">
            <a:avLst/>
          </a:prstGeom>
        </p:spPr>
      </p:pic>
      <p:sp>
        <p:nvSpPr>
          <p:cNvPr id="7" name="TextBox 6">
            <a:extLst>
              <a:ext uri="{FF2B5EF4-FFF2-40B4-BE49-F238E27FC236}">
                <a16:creationId xmlns:a16="http://schemas.microsoft.com/office/drawing/2014/main" id="{67F14002-98C5-432D-8DC4-E4F409644EE2}"/>
              </a:ext>
            </a:extLst>
          </p:cNvPr>
          <p:cNvSpPr txBox="1"/>
          <p:nvPr/>
        </p:nvSpPr>
        <p:spPr>
          <a:xfrm>
            <a:off x="433529" y="1802076"/>
            <a:ext cx="11424692" cy="353943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1-2-3g</a:t>
            </a:r>
            <a:r>
              <a:rPr lang="en-US" sz="2800" dirty="0">
                <a:latin typeface="Times New Roman" panose="02020603050405020304" pitchFamily="18" charset="0"/>
                <a:cs typeface="Times New Roman" panose="02020603050405020304" pitchFamily="18" charset="0"/>
              </a:rPr>
              <a:t> Team boxes shall be marked on each side of the field outside the coaches’ area between the 25-yard lines for use of coaches, substitutes, athletic trainers, etc., affiliated with the team. </a:t>
            </a:r>
            <a:r>
              <a:rPr lang="en-US" sz="2800" b="1" dirty="0">
                <a:latin typeface="Times New Roman" panose="02020603050405020304" pitchFamily="18" charset="0"/>
                <a:cs typeface="Times New Roman" panose="02020603050405020304" pitchFamily="18" charset="0"/>
              </a:rPr>
              <a:t>The coaches’ area is a minimum of a 2-yard belt between the front of the team box and the sideline, and becomes a restricted area when the ball is live.</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Note: Due to COVID-19, the team box has been expanded to the area between the 10-yard lines.</a:t>
            </a:r>
          </a:p>
        </p:txBody>
      </p:sp>
    </p:spTree>
    <p:extLst>
      <p:ext uri="{BB962C8B-B14F-4D97-AF65-F5344CB8AC3E}">
        <p14:creationId xmlns:p14="http://schemas.microsoft.com/office/powerpoint/2010/main" val="4290508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48-570C-4953-ABF2-B273523881A2}"/>
              </a:ext>
            </a:extLst>
          </p:cNvPr>
          <p:cNvSpPr>
            <a:spLocks noGrp="1"/>
          </p:cNvSpPr>
          <p:nvPr>
            <p:ph type="ctrTitle"/>
          </p:nvPr>
        </p:nvSpPr>
        <p:spPr>
          <a:xfrm>
            <a:off x="433529" y="201876"/>
            <a:ext cx="11424692" cy="707831"/>
          </a:xfrm>
        </p:spPr>
        <p:txBody>
          <a:bodyPr>
            <a:noAutofit/>
          </a:bodyPr>
          <a:lstStyle/>
          <a:p>
            <a:r>
              <a:rPr lang="en-US" sz="3600" b="1" dirty="0">
                <a:latin typeface="TimesNewRomanPS-BoldMT"/>
              </a:rPr>
              <a:t>Team Box and Coaches Area</a:t>
            </a:r>
            <a:endParaRPr lang="en-US" sz="2800" dirty="0">
              <a:latin typeface="+mn-lt"/>
            </a:endParaRPr>
          </a:p>
        </p:txBody>
      </p:sp>
      <p:pic>
        <p:nvPicPr>
          <p:cNvPr id="4" name="Picture 3">
            <a:extLst>
              <a:ext uri="{FF2B5EF4-FFF2-40B4-BE49-F238E27FC236}">
                <a16:creationId xmlns:a16="http://schemas.microsoft.com/office/drawing/2014/main" id="{7EB02335-6944-43E4-ADF7-3EBB6745B1F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4848" y="50812"/>
            <a:ext cx="2087880" cy="1600200"/>
          </a:xfrm>
          <a:prstGeom prst="rect">
            <a:avLst/>
          </a:prstGeom>
        </p:spPr>
      </p:pic>
      <p:sp>
        <p:nvSpPr>
          <p:cNvPr id="7" name="TextBox 6">
            <a:extLst>
              <a:ext uri="{FF2B5EF4-FFF2-40B4-BE49-F238E27FC236}">
                <a16:creationId xmlns:a16="http://schemas.microsoft.com/office/drawing/2014/main" id="{67F14002-98C5-432D-8DC4-E4F409644EE2}"/>
              </a:ext>
            </a:extLst>
          </p:cNvPr>
          <p:cNvSpPr txBox="1"/>
          <p:nvPr/>
        </p:nvSpPr>
        <p:spPr>
          <a:xfrm>
            <a:off x="433529" y="1651012"/>
            <a:ext cx="11424692" cy="557075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9-8-3: </a:t>
            </a:r>
            <a:r>
              <a:rPr lang="en-US" sz="2800" dirty="0">
                <a:latin typeface="Times New Roman" panose="02020603050405020304" pitchFamily="18" charset="0"/>
                <a:cs typeface="Times New Roman" panose="02020603050405020304" pitchFamily="18" charset="0"/>
              </a:rPr>
              <a:t>A nonplayer shall not be outside his team box unless to become a player or to return as a replaced player. </a:t>
            </a:r>
            <a:r>
              <a:rPr lang="en-US" sz="2800" b="1" dirty="0">
                <a:latin typeface="Times New Roman" panose="02020603050405020304" pitchFamily="18" charset="0"/>
                <a:cs typeface="Times New Roman" panose="02020603050405020304" pitchFamily="18" charset="0"/>
              </a:rPr>
              <a:t>A maximum of three coaches may be in the restricted area. No player, nonplayer or coach shall be in the restricted area when the ball is live.</a:t>
            </a:r>
          </a:p>
          <a:p>
            <a:endParaRPr lang="en-US" sz="1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Reference: 9-8-3 p242 High School Football Rules Simplified &amp; Illustrated</a:t>
            </a:r>
          </a:p>
          <a:p>
            <a:r>
              <a:rPr lang="en-US" sz="2800" dirty="0">
                <a:latin typeface="Times New Roman" panose="02020603050405020304" pitchFamily="18" charset="0"/>
                <a:cs typeface="Times New Roman" panose="02020603050405020304" pitchFamily="18" charset="0"/>
              </a:rPr>
              <a:t>If a player, coach or nonplayer is in the restricted zone while the ball is live but </a:t>
            </a:r>
            <a:r>
              <a:rPr lang="en-US" sz="2800" b="1" dirty="0">
                <a:latin typeface="Times New Roman" panose="02020603050405020304" pitchFamily="18" charset="0"/>
                <a:cs typeface="Times New Roman" panose="02020603050405020304" pitchFamily="18" charset="0"/>
              </a:rPr>
              <a:t>does not contact a game official:</a:t>
            </a:r>
          </a:p>
          <a:p>
            <a:endParaRPr lang="en-US" sz="1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a:t>
            </a:r>
            <a:r>
              <a:rPr lang="en-US" sz="2800" baseline="30000" dirty="0">
                <a:latin typeface="Times New Roman" panose="02020603050405020304" pitchFamily="18" charset="0"/>
                <a:cs typeface="Times New Roman" panose="02020603050405020304" pitchFamily="18" charset="0"/>
              </a:rPr>
              <a:t>st</a:t>
            </a:r>
            <a:r>
              <a:rPr lang="en-US" sz="2800" dirty="0">
                <a:latin typeface="Times New Roman" panose="02020603050405020304" pitchFamily="18" charset="0"/>
                <a:cs typeface="Times New Roman" panose="02020603050405020304" pitchFamily="18" charset="0"/>
              </a:rPr>
              <a:t> offense: warning</a:t>
            </a:r>
          </a:p>
          <a:p>
            <a:r>
              <a:rPr lang="en-US" sz="2800" dirty="0">
                <a:latin typeface="Times New Roman" panose="02020603050405020304" pitchFamily="18" charset="0"/>
                <a:cs typeface="Times New Roman" panose="02020603050405020304" pitchFamily="18" charset="0"/>
              </a:rPr>
              <a:t>2</a:t>
            </a:r>
            <a:r>
              <a:rPr lang="en-US" sz="2800" baseline="30000" dirty="0">
                <a:latin typeface="Times New Roman" panose="02020603050405020304" pitchFamily="18" charset="0"/>
                <a:cs typeface="Times New Roman" panose="02020603050405020304" pitchFamily="18" charset="0"/>
              </a:rPr>
              <a:t>nd</a:t>
            </a:r>
            <a:r>
              <a:rPr lang="en-US" sz="2800" dirty="0">
                <a:latin typeface="Times New Roman" panose="02020603050405020304" pitchFamily="18" charset="0"/>
                <a:cs typeface="Times New Roman" panose="02020603050405020304" pitchFamily="18" charset="0"/>
              </a:rPr>
              <a:t> offense: 5-yard penalty</a:t>
            </a:r>
          </a:p>
          <a:p>
            <a:r>
              <a:rPr lang="en-US" sz="2800" dirty="0">
                <a:latin typeface="Times New Roman" panose="02020603050405020304" pitchFamily="18" charset="0"/>
                <a:cs typeface="Times New Roman" panose="02020603050405020304" pitchFamily="18" charset="0"/>
              </a:rPr>
              <a:t>3</a:t>
            </a:r>
            <a:r>
              <a:rPr lang="en-US" sz="2800" baseline="30000" dirty="0">
                <a:latin typeface="Times New Roman" panose="02020603050405020304" pitchFamily="18" charset="0"/>
                <a:cs typeface="Times New Roman" panose="02020603050405020304" pitchFamily="18" charset="0"/>
              </a:rPr>
              <a:t>rd</a:t>
            </a:r>
            <a:r>
              <a:rPr lang="en-US" sz="2800" dirty="0">
                <a:latin typeface="Times New Roman" panose="02020603050405020304" pitchFamily="18" charset="0"/>
                <a:cs typeface="Times New Roman" panose="02020603050405020304" pitchFamily="18" charset="0"/>
              </a:rPr>
              <a:t> and subsequent offenses: 15 yard penalty </a:t>
            </a:r>
            <a:r>
              <a:rPr lang="en-US" sz="2800" b="1" dirty="0">
                <a:latin typeface="Times New Roman" panose="02020603050405020304" pitchFamily="18" charset="0"/>
                <a:cs typeface="Times New Roman" panose="02020603050405020304" pitchFamily="18" charset="0"/>
              </a:rPr>
              <a:t>(these are Unsportsmanlike penalties assessed against the head coach) </a:t>
            </a:r>
            <a:r>
              <a:rPr lang="en-US" sz="2800" dirty="0">
                <a:latin typeface="Times New Roman" panose="02020603050405020304" pitchFamily="18" charset="0"/>
                <a:cs typeface="Times New Roman" panose="02020603050405020304" pitchFamily="18" charset="0"/>
              </a:rPr>
              <a:t>see Case Book 9-8-3 Situation A</a:t>
            </a:r>
          </a:p>
          <a:p>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4513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48-570C-4953-ABF2-B273523881A2}"/>
              </a:ext>
            </a:extLst>
          </p:cNvPr>
          <p:cNvSpPr>
            <a:spLocks noGrp="1"/>
          </p:cNvSpPr>
          <p:nvPr>
            <p:ph type="ctrTitle"/>
          </p:nvPr>
        </p:nvSpPr>
        <p:spPr>
          <a:xfrm>
            <a:off x="568377" y="300803"/>
            <a:ext cx="11623623" cy="707831"/>
          </a:xfrm>
        </p:spPr>
        <p:txBody>
          <a:bodyPr>
            <a:noAutofit/>
          </a:bodyPr>
          <a:lstStyle/>
          <a:p>
            <a:r>
              <a:rPr lang="en-US" sz="3600" b="1" dirty="0">
                <a:latin typeface="Times New Roman" panose="02020603050405020304" pitchFamily="18" charset="0"/>
                <a:cs typeface="Times New Roman" panose="02020603050405020304" pitchFamily="18" charset="0"/>
              </a:rPr>
              <a:t>Unsportsmanlike Conduct by Non-Players</a:t>
            </a:r>
            <a:endParaRPr lang="en-US" sz="2800" b="1" dirty="0">
              <a:latin typeface="+mn-lt"/>
            </a:endParaRPr>
          </a:p>
        </p:txBody>
      </p:sp>
      <p:pic>
        <p:nvPicPr>
          <p:cNvPr id="4" name="Picture 3">
            <a:extLst>
              <a:ext uri="{FF2B5EF4-FFF2-40B4-BE49-F238E27FC236}">
                <a16:creationId xmlns:a16="http://schemas.microsoft.com/office/drawing/2014/main" id="{7EB02335-6944-43E4-ADF7-3EBB6745B1F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4848" y="50812"/>
            <a:ext cx="2087880" cy="1600200"/>
          </a:xfrm>
          <a:prstGeom prst="rect">
            <a:avLst/>
          </a:prstGeom>
        </p:spPr>
      </p:pic>
      <p:sp>
        <p:nvSpPr>
          <p:cNvPr id="7" name="TextBox 6">
            <a:extLst>
              <a:ext uri="{FF2B5EF4-FFF2-40B4-BE49-F238E27FC236}">
                <a16:creationId xmlns:a16="http://schemas.microsoft.com/office/drawing/2014/main" id="{67F14002-98C5-432D-8DC4-E4F409644EE2}"/>
              </a:ext>
            </a:extLst>
          </p:cNvPr>
          <p:cNvSpPr txBox="1"/>
          <p:nvPr/>
        </p:nvSpPr>
        <p:spPr>
          <a:xfrm>
            <a:off x="433529" y="1802076"/>
            <a:ext cx="11424692" cy="483209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9-8-1: </a:t>
            </a:r>
            <a:r>
              <a:rPr lang="en-US" sz="2800" dirty="0">
                <a:latin typeface="Times New Roman" panose="02020603050405020304" pitchFamily="18" charset="0"/>
                <a:cs typeface="Times New Roman" panose="02020603050405020304" pitchFamily="18" charset="0"/>
              </a:rPr>
              <a:t>No coach, substitute, athletic trainer or other team attendant shall act in an unsportsmanlike manner once the game officials assume authority for the contest. Examples are, but not limited to: (see page 72 HS Rule Book)</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Reference: 9-8-1 p241 High School Football Rules Simplified &amp; Illustrated</a:t>
            </a:r>
            <a:endParaRPr lang="en-US" sz="2800" b="1"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1</a:t>
            </a:r>
            <a:r>
              <a:rPr lang="en-US" sz="2800" b="1" baseline="30000" dirty="0">
                <a:latin typeface="Times New Roman" panose="02020603050405020304" pitchFamily="18" charset="0"/>
                <a:cs typeface="Times New Roman" panose="02020603050405020304" pitchFamily="18" charset="0"/>
              </a:rPr>
              <a:t>st</a:t>
            </a:r>
            <a:r>
              <a:rPr lang="en-US" sz="2800" b="1" dirty="0">
                <a:latin typeface="Times New Roman" panose="02020603050405020304" pitchFamily="18" charset="0"/>
                <a:cs typeface="Times New Roman" panose="02020603050405020304" pitchFamily="18" charset="0"/>
              </a:rPr>
              <a:t> offense: </a:t>
            </a:r>
            <a:r>
              <a:rPr lang="en-US" sz="2800" dirty="0">
                <a:latin typeface="Times New Roman" panose="02020603050405020304" pitchFamily="18" charset="0"/>
                <a:cs typeface="Times New Roman" panose="02020603050405020304" pitchFamily="18" charset="0"/>
              </a:rPr>
              <a:t>(S38-29) – UC 15 yard penalty</a:t>
            </a:r>
          </a:p>
          <a:p>
            <a:r>
              <a:rPr lang="en-US" sz="2800" b="1" dirty="0">
                <a:latin typeface="Times New Roman" panose="02020603050405020304" pitchFamily="18" charset="0"/>
                <a:cs typeface="Times New Roman" panose="02020603050405020304" pitchFamily="18" charset="0"/>
              </a:rPr>
              <a:t>2</a:t>
            </a:r>
            <a:r>
              <a:rPr lang="en-US" sz="2800" b="1" baseline="30000" dirty="0">
                <a:latin typeface="Times New Roman" panose="02020603050405020304" pitchFamily="18" charset="0"/>
                <a:cs typeface="Times New Roman" panose="02020603050405020304" pitchFamily="18" charset="0"/>
              </a:rPr>
              <a:t>nd</a:t>
            </a:r>
            <a:r>
              <a:rPr lang="en-US" sz="2800" b="1" dirty="0">
                <a:latin typeface="Times New Roman" panose="02020603050405020304" pitchFamily="18" charset="0"/>
                <a:cs typeface="Times New Roman" panose="02020603050405020304" pitchFamily="18" charset="0"/>
              </a:rPr>
              <a:t> offense</a:t>
            </a:r>
            <a:r>
              <a:rPr lang="en-US" sz="2800" dirty="0">
                <a:latin typeface="Times New Roman" panose="02020603050405020304" pitchFamily="18" charset="0"/>
                <a:cs typeface="Times New Roman" panose="02020603050405020304" pitchFamily="18" charset="0"/>
              </a:rPr>
              <a:t>: (S38-29-47) – UC 15 yard penalty.</a:t>
            </a:r>
          </a:p>
          <a:p>
            <a:r>
              <a:rPr lang="en-US" sz="2800" dirty="0">
                <a:latin typeface="Times New Roman" panose="02020603050405020304" pitchFamily="18" charset="0"/>
                <a:cs typeface="Times New Roman" panose="02020603050405020304" pitchFamily="18" charset="0"/>
              </a:rPr>
              <a:t>A second offense by the same member of the coaching staff will cause the coach to be disqualified and removed from the stadium area. He may not be in communication with players or coaches for the remainder of the game.</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25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48-570C-4953-ABF2-B273523881A2}"/>
              </a:ext>
            </a:extLst>
          </p:cNvPr>
          <p:cNvSpPr>
            <a:spLocks noGrp="1"/>
          </p:cNvSpPr>
          <p:nvPr>
            <p:ph type="ctrTitle"/>
          </p:nvPr>
        </p:nvSpPr>
        <p:spPr>
          <a:xfrm>
            <a:off x="568377" y="300803"/>
            <a:ext cx="11623623" cy="707831"/>
          </a:xfrm>
        </p:spPr>
        <p:txBody>
          <a:bodyPr>
            <a:noAutofit/>
          </a:bodyPr>
          <a:lstStyle/>
          <a:p>
            <a:r>
              <a:rPr lang="en-US" sz="3600" b="1" dirty="0">
                <a:latin typeface="Times New Roman" panose="02020603050405020304" pitchFamily="18" charset="0"/>
                <a:cs typeface="Times New Roman" panose="02020603050405020304" pitchFamily="18" charset="0"/>
              </a:rPr>
              <a:t>Unintentional contact with a game official</a:t>
            </a:r>
            <a:endParaRPr lang="en-US" sz="2800" b="1" dirty="0">
              <a:latin typeface="+mn-lt"/>
            </a:endParaRPr>
          </a:p>
        </p:txBody>
      </p:sp>
      <p:pic>
        <p:nvPicPr>
          <p:cNvPr id="4" name="Picture 3">
            <a:extLst>
              <a:ext uri="{FF2B5EF4-FFF2-40B4-BE49-F238E27FC236}">
                <a16:creationId xmlns:a16="http://schemas.microsoft.com/office/drawing/2014/main" id="{7EB02335-6944-43E4-ADF7-3EBB6745B1F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4848" y="50812"/>
            <a:ext cx="2087880" cy="1600200"/>
          </a:xfrm>
          <a:prstGeom prst="rect">
            <a:avLst/>
          </a:prstGeom>
        </p:spPr>
      </p:pic>
      <p:sp>
        <p:nvSpPr>
          <p:cNvPr id="7" name="TextBox 6">
            <a:extLst>
              <a:ext uri="{FF2B5EF4-FFF2-40B4-BE49-F238E27FC236}">
                <a16:creationId xmlns:a16="http://schemas.microsoft.com/office/drawing/2014/main" id="{67F14002-98C5-432D-8DC4-E4F409644EE2}"/>
              </a:ext>
            </a:extLst>
          </p:cNvPr>
          <p:cNvSpPr txBox="1"/>
          <p:nvPr/>
        </p:nvSpPr>
        <p:spPr>
          <a:xfrm>
            <a:off x="433529" y="1802076"/>
            <a:ext cx="11424692" cy="3970318"/>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9-4-8: </a:t>
            </a:r>
            <a:r>
              <a:rPr lang="en-US" sz="2800" dirty="0">
                <a:latin typeface="Times New Roman" panose="02020603050405020304" pitchFamily="18" charset="0"/>
                <a:cs typeface="Times New Roman" panose="02020603050405020304" pitchFamily="18" charset="0"/>
              </a:rPr>
              <a:t>Unintentional contact with a game official in the restricted area while the ball is live.</a:t>
            </a:r>
          </a:p>
          <a:p>
            <a:endParaRPr lang="en-US" sz="2800" b="1"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1</a:t>
            </a:r>
            <a:r>
              <a:rPr lang="en-US" sz="2800" b="1" baseline="30000" dirty="0">
                <a:latin typeface="Times New Roman" panose="02020603050405020304" pitchFamily="18" charset="0"/>
                <a:cs typeface="Times New Roman" panose="02020603050405020304" pitchFamily="18" charset="0"/>
              </a:rPr>
              <a:t>st</a:t>
            </a:r>
            <a:r>
              <a:rPr lang="en-US" sz="2800" b="1" dirty="0">
                <a:latin typeface="Times New Roman" panose="02020603050405020304" pitchFamily="18" charset="0"/>
                <a:cs typeface="Times New Roman" panose="02020603050405020304" pitchFamily="18" charset="0"/>
              </a:rPr>
              <a:t> offense: </a:t>
            </a:r>
            <a:r>
              <a:rPr lang="en-US" sz="2800" dirty="0">
                <a:latin typeface="Times New Roman" panose="02020603050405020304" pitchFamily="18" charset="0"/>
                <a:cs typeface="Times New Roman" panose="02020603050405020304" pitchFamily="18" charset="0"/>
              </a:rPr>
              <a:t>(S38-29) – 15 yards – Nonplayer foul. </a:t>
            </a:r>
          </a:p>
          <a:p>
            <a:r>
              <a:rPr lang="en-US" sz="2800" b="1" dirty="0">
                <a:latin typeface="Times New Roman" panose="02020603050405020304" pitchFamily="18" charset="0"/>
                <a:cs typeface="Times New Roman" panose="02020603050405020304" pitchFamily="18" charset="0"/>
              </a:rPr>
              <a:t>2</a:t>
            </a:r>
            <a:r>
              <a:rPr lang="en-US" sz="2800" b="1" baseline="30000" dirty="0">
                <a:latin typeface="Times New Roman" panose="02020603050405020304" pitchFamily="18" charset="0"/>
                <a:cs typeface="Times New Roman" panose="02020603050405020304" pitchFamily="18" charset="0"/>
              </a:rPr>
              <a:t>nd</a:t>
            </a:r>
            <a:r>
              <a:rPr lang="en-US" sz="2800" b="1" dirty="0">
                <a:latin typeface="Times New Roman" panose="02020603050405020304" pitchFamily="18" charset="0"/>
                <a:cs typeface="Times New Roman" panose="02020603050405020304" pitchFamily="18" charset="0"/>
              </a:rPr>
              <a:t> offense: </a:t>
            </a:r>
            <a:r>
              <a:rPr lang="en-US" sz="2800" dirty="0">
                <a:latin typeface="Times New Roman" panose="02020603050405020304" pitchFamily="18" charset="0"/>
                <a:cs typeface="Times New Roman" panose="02020603050405020304" pitchFamily="18" charset="0"/>
              </a:rPr>
              <a:t>(S38-29-47) – 15 yards from the succeeding spot </a:t>
            </a:r>
            <a:r>
              <a:rPr lang="en-US" sz="2800" b="1" dirty="0">
                <a:latin typeface="Times New Roman" panose="02020603050405020304" pitchFamily="18" charset="0"/>
                <a:cs typeface="Times New Roman" panose="02020603050405020304" pitchFamily="18" charset="0"/>
              </a:rPr>
              <a:t>and</a:t>
            </a: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disqualification of the head coach</a:t>
            </a:r>
            <a:r>
              <a:rPr lang="en-US" sz="2800" dirty="0">
                <a:latin typeface="Times New Roman" panose="02020603050405020304" pitchFamily="18" charset="0"/>
                <a:cs typeface="Times New Roman" panose="02020603050405020304" pitchFamily="18" charset="0"/>
              </a:rPr>
              <a:t>. Arts. 1, 2, 3, 4, 5, 6, 7 or </a:t>
            </a:r>
            <a:r>
              <a:rPr lang="en-US" sz="2800" b="1" dirty="0">
                <a:latin typeface="Times New Roman" panose="02020603050405020304" pitchFamily="18" charset="0"/>
                <a:cs typeface="Times New Roman" panose="02020603050405020304" pitchFamily="18" charset="0"/>
              </a:rPr>
              <a:t>8</a:t>
            </a:r>
            <a:r>
              <a:rPr lang="en-US" sz="2800" dirty="0">
                <a:latin typeface="Times New Roman" panose="02020603050405020304" pitchFamily="18" charset="0"/>
                <a:cs typeface="Times New Roman" panose="02020603050405020304" pitchFamily="18" charset="0"/>
              </a:rPr>
              <a:t> – Disqualification also if any fouls under these articles are judged by the game official to be flagrant</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6928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5748-570C-4953-ABF2-B273523881A2}"/>
              </a:ext>
            </a:extLst>
          </p:cNvPr>
          <p:cNvSpPr>
            <a:spLocks noGrp="1"/>
          </p:cNvSpPr>
          <p:nvPr>
            <p:ph type="ctrTitle"/>
          </p:nvPr>
        </p:nvSpPr>
        <p:spPr>
          <a:xfrm>
            <a:off x="568377" y="850912"/>
            <a:ext cx="11623623" cy="707831"/>
          </a:xfrm>
        </p:spPr>
        <p:txBody>
          <a:bodyPr>
            <a:noAutofit/>
          </a:bodyPr>
          <a:lstStyle/>
          <a:p>
            <a:r>
              <a:rPr lang="en-US" sz="3600" b="1" dirty="0">
                <a:latin typeface="Times New Roman" panose="02020603050405020304" pitchFamily="18" charset="0"/>
                <a:cs typeface="Times New Roman" panose="02020603050405020304" pitchFamily="18" charset="0"/>
              </a:rPr>
              <a:t>Unsportsmanlike Conduct Charged</a:t>
            </a: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to the Head Coach</a:t>
            </a:r>
            <a:br>
              <a:rPr lang="en-US" sz="36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Reference: Redding p 105</a:t>
            </a:r>
            <a:endParaRPr lang="en-US" sz="2400" dirty="0">
              <a:latin typeface="+mn-lt"/>
            </a:endParaRPr>
          </a:p>
        </p:txBody>
      </p:sp>
      <p:pic>
        <p:nvPicPr>
          <p:cNvPr id="4" name="Picture 3">
            <a:extLst>
              <a:ext uri="{FF2B5EF4-FFF2-40B4-BE49-F238E27FC236}">
                <a16:creationId xmlns:a16="http://schemas.microsoft.com/office/drawing/2014/main" id="{7EB02335-6944-43E4-ADF7-3EBB6745B1F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4848" y="50812"/>
            <a:ext cx="2087880" cy="1600200"/>
          </a:xfrm>
          <a:prstGeom prst="rect">
            <a:avLst/>
          </a:prstGeom>
        </p:spPr>
      </p:pic>
      <p:sp>
        <p:nvSpPr>
          <p:cNvPr id="7" name="TextBox 6">
            <a:extLst>
              <a:ext uri="{FF2B5EF4-FFF2-40B4-BE49-F238E27FC236}">
                <a16:creationId xmlns:a16="http://schemas.microsoft.com/office/drawing/2014/main" id="{67F14002-98C5-432D-8DC4-E4F409644EE2}"/>
              </a:ext>
            </a:extLst>
          </p:cNvPr>
          <p:cNvSpPr txBox="1"/>
          <p:nvPr/>
        </p:nvSpPr>
        <p:spPr>
          <a:xfrm>
            <a:off x="433529" y="1802076"/>
            <a:ext cx="11424692" cy="267765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A player is using illegal equipment (1-5-4, 9-8-1h)</a:t>
            </a:r>
          </a:p>
          <a:p>
            <a:r>
              <a:rPr lang="en-US" sz="2800" dirty="0">
                <a:latin typeface="Times New Roman" panose="02020603050405020304" pitchFamily="18" charset="0"/>
                <a:cs typeface="Times New Roman" panose="02020603050405020304" pitchFamily="18" charset="0"/>
              </a:rPr>
              <a:t>A team is not ready to begin either half (9-8-1g)</a:t>
            </a:r>
          </a:p>
          <a:p>
            <a:r>
              <a:rPr lang="en-US" sz="2800" dirty="0">
                <a:latin typeface="Times New Roman" panose="02020603050405020304" pitchFamily="18" charset="0"/>
                <a:cs typeface="Times New Roman" panose="02020603050405020304" pitchFamily="18" charset="0"/>
              </a:rPr>
              <a:t>A team fails to be on the field for the mandatory three-minute warm-up period (9-8-1g)</a:t>
            </a:r>
          </a:p>
          <a:p>
            <a:r>
              <a:rPr lang="en-US" sz="2800" dirty="0">
                <a:latin typeface="Times New Roman" panose="02020603050405020304" pitchFamily="18" charset="0"/>
                <a:cs typeface="Times New Roman" panose="02020603050405020304" pitchFamily="18" charset="0"/>
              </a:rPr>
              <a:t>There is a 3</a:t>
            </a:r>
            <a:r>
              <a:rPr lang="en-US" sz="2800" baseline="30000" dirty="0">
                <a:latin typeface="Times New Roman" panose="02020603050405020304" pitchFamily="18" charset="0"/>
                <a:cs typeface="Times New Roman" panose="02020603050405020304" pitchFamily="18" charset="0"/>
              </a:rPr>
              <a:t>rd</a:t>
            </a:r>
            <a:r>
              <a:rPr lang="en-US" sz="2800" dirty="0">
                <a:latin typeface="Times New Roman" panose="02020603050405020304" pitchFamily="18" charset="0"/>
                <a:cs typeface="Times New Roman" panose="02020603050405020304" pitchFamily="18" charset="0"/>
              </a:rPr>
              <a:t> non-contact violation of the restricted area for individuals being outside the team area (1-2-3g, 9-8-1k, 9-8-3)</a:t>
            </a:r>
          </a:p>
        </p:txBody>
      </p:sp>
    </p:spTree>
    <p:extLst>
      <p:ext uri="{BB962C8B-B14F-4D97-AF65-F5344CB8AC3E}">
        <p14:creationId xmlns:p14="http://schemas.microsoft.com/office/powerpoint/2010/main" val="42727439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7162</TotalTime>
  <Words>585</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Times New Roman</vt:lpstr>
      <vt:lpstr>TimesNewRomanPS-BoldMT</vt:lpstr>
      <vt:lpstr>Office Theme</vt:lpstr>
      <vt:lpstr>Managing the Sidelines  References:  NFHS 2021 Football Rules Book NFSH 2021 Football Case Book Football Officiating Mechanics Illustrated, NMOA 2020 (4 Person Crews) High School Football Rules Simplified &amp; Illustrated The Redding Study Guide to NFHS Football Rules 2019 </vt:lpstr>
      <vt:lpstr>Field Diagram</vt:lpstr>
      <vt:lpstr>Team Box and Coaches Area</vt:lpstr>
      <vt:lpstr>Team Box and Coaches Area</vt:lpstr>
      <vt:lpstr>Unsportsmanlike Conduct by Non-Players</vt:lpstr>
      <vt:lpstr>Unintentional contact with a game official</vt:lpstr>
      <vt:lpstr>Unsportsmanlike Conduct Charged to the Head Coach Reference: Redding p 105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AFOA Local Meeting 01/20/2021</dc:title>
  <dc:creator>Steve Wagner</dc:creator>
  <cp:lastModifiedBy>Steve Wagner</cp:lastModifiedBy>
  <cp:revision>117</cp:revision>
  <dcterms:created xsi:type="dcterms:W3CDTF">2021-01-16T20:02:33Z</dcterms:created>
  <dcterms:modified xsi:type="dcterms:W3CDTF">2021-08-26T04:43:18Z</dcterms:modified>
</cp:coreProperties>
</file>